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70" r:id="rId4"/>
    <p:sldId id="268" r:id="rId5"/>
    <p:sldId id="269" r:id="rId6"/>
    <p:sldId id="273" r:id="rId7"/>
    <p:sldId id="272" r:id="rId8"/>
    <p:sldId id="271" r:id="rId9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D4D"/>
    <a:srgbClr val="FFE500"/>
    <a:srgbClr val="384050"/>
    <a:srgbClr val="009CDD"/>
    <a:srgbClr val="FFFFFF"/>
    <a:srgbClr val="009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1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680" y="811739"/>
            <a:ext cx="3798230" cy="868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96C822-E6C6-BA45-B431-C732AB6C0B3B}"/>
              </a:ext>
            </a:extLst>
          </p:cNvPr>
          <p:cNvSpPr/>
          <p:nvPr userDrawn="1"/>
        </p:nvSpPr>
        <p:spPr>
          <a:xfrm>
            <a:off x="2127309" y="2065091"/>
            <a:ext cx="395416" cy="10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6988A04-DABF-A142-9210-AA8E55960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9127" y="2794000"/>
            <a:ext cx="5598374" cy="5561051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CD42C452-69AC-F548-BFFA-8A6CF5FDC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809" y="3257983"/>
            <a:ext cx="9548042" cy="652121"/>
          </a:xfrm>
        </p:spPr>
        <p:txBody>
          <a:bodyPr anchor="t"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29EDF19E-51ED-CA48-A9B2-28B35DC2313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0238" y="4109207"/>
            <a:ext cx="9498613" cy="436668"/>
          </a:xfrm>
        </p:spPr>
        <p:txBody>
          <a:bodyPr>
            <a:normAutofit/>
          </a:bodyPr>
          <a:lstStyle>
            <a:lvl1pPr marL="0" indent="0">
              <a:buNone/>
              <a:defRPr sz="16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08728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4E92E-4CFE-D740-9B64-30AE1AFC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D960BA-117C-B64D-9EF9-CBA7B8AE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D9706-E457-E345-A628-ED3EA79F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DAB63-772D-B048-B550-16F846AE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26E1C7-AB84-BD40-A48E-C73F82D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31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84B7E-7FF4-AC4C-AAF0-8416C52B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E4C2D6-2C2E-F84A-8D89-6048AD676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EBF667-3454-884D-8637-6CE8B1AE4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F5A2B2-BA37-CC4F-BD0B-2084503C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CD7265-04BE-3A42-9495-8603D504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E32C85-EC26-A442-89AA-9B95201F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81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7BD07-62F9-6743-B1ED-2F516E07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D964E2-1D2D-9444-B1EB-731B3256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530EFD-0A10-4040-B7A6-F009C80D5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7C18D7-A153-5749-8D43-6A425CF38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E748C3-0D7F-8E4A-A558-3E3D8A54E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5DB130-25AC-5445-800E-DFFCACFA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D8594E-2145-AC44-A59F-9B6EA38E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A61897-A6E4-0A4E-AEEB-D50389D5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6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E2804-28C3-0044-BEAA-CC0F1D87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7DBDFA-3374-CC42-985B-B1497013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2164E6-617F-0041-A2EE-8D2A347E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DCF2A0-E04E-0645-82C3-7ACE092C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91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0B5A14-C681-824C-8C77-EABE7981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2DCCDF-1F51-9446-A749-1A326D2D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5C424B-72BB-3747-83C8-4C9757F0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2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6BF10-04E8-2742-B2CB-DF18AE7D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F968F-C201-8548-A355-35684A16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00B72E-3201-3F41-8102-5095BB75A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2F2C22-57B2-4D44-869C-4DE1F103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BF8FC-88A8-7D4D-BFA2-98989242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BF4FB8-47AC-9742-BE00-CFB87B7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75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ACD51-4038-1D4F-BF3F-F224D61C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80985E-C882-B241-9936-FA20D47DB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0E383A-EAF8-A642-945E-9E0F87146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2D0018-810F-0840-B7B3-72A47863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E562CE-3CA0-2049-B1D1-A099FCDC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B71604-912B-BB4A-88CF-A892845C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7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DB7F5-D46D-E440-BEEE-D2A0C54D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03971D-3309-CE4B-BE9E-EAADA5712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821643-FAB9-7946-A5AD-B92C021F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0D8A33-B06D-7E4F-BF68-CF1BE7A6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E8D64-3C6A-074C-BA8E-19D20576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1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CD3C58-5561-7D48-8D2D-D1EE72E88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06E083-7482-BA4D-AB9D-DB2EF128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F423B-AA0A-8C44-A131-005AF29A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42863-7245-A245-A78A-B300FC23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D910D8-0AE5-DE45-81B4-53113D1E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4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96C822-E6C6-BA45-B431-C732AB6C0B3B}"/>
              </a:ext>
            </a:extLst>
          </p:cNvPr>
          <p:cNvSpPr/>
          <p:nvPr userDrawn="1"/>
        </p:nvSpPr>
        <p:spPr>
          <a:xfrm>
            <a:off x="5243661" y="4935963"/>
            <a:ext cx="395416" cy="10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A02930-8EE9-664C-913C-AD58CCFFA295}"/>
              </a:ext>
            </a:extLst>
          </p:cNvPr>
          <p:cNvSpPr txBox="1"/>
          <p:nvPr userDrawn="1"/>
        </p:nvSpPr>
        <p:spPr>
          <a:xfrm>
            <a:off x="5092291" y="3077270"/>
            <a:ext cx="591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LA CAMPAGNE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022C8F-54C9-9148-9B30-49F584674B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680" y="811739"/>
            <a:ext cx="3798230" cy="86816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3692A93D-E5C8-AF49-B41C-79D4DDCF11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2290" y="2862820"/>
            <a:ext cx="5157787" cy="8465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NOM DE LA CAMPAGNE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C627494-A500-E544-9E60-95DC99E853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290" y="3773043"/>
            <a:ext cx="5157787" cy="845805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Rubriques</a:t>
            </a:r>
          </a:p>
        </p:txBody>
      </p:sp>
    </p:spTree>
    <p:extLst>
      <p:ext uri="{BB962C8B-B14F-4D97-AF65-F5344CB8AC3E}">
        <p14:creationId xmlns:p14="http://schemas.microsoft.com/office/powerpoint/2010/main" val="195608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967F8AC-693D-EE49-885E-B8D158152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9" y="-6047"/>
            <a:ext cx="12181268" cy="68640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BF7D21-0FB9-6845-A63F-FD0F9BC5D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7241" y="510436"/>
            <a:ext cx="2206877" cy="247775"/>
          </a:xfrm>
        </p:spPr>
        <p:txBody>
          <a:bodyPr>
            <a:normAutofit/>
          </a:bodyPr>
          <a:lstStyle>
            <a:lvl1pPr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61E57-BC47-4840-AB58-3FF4B8E627EF}"/>
              </a:ext>
            </a:extLst>
          </p:cNvPr>
          <p:cNvSpPr/>
          <p:nvPr userDrawn="1"/>
        </p:nvSpPr>
        <p:spPr>
          <a:xfrm flipV="1">
            <a:off x="1706096" y="792288"/>
            <a:ext cx="1721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 descr="Modifier le titre&#10;">
            <a:extLst>
              <a:ext uri="{FF2B5EF4-FFF2-40B4-BE49-F238E27FC236}">
                <a16:creationId xmlns:a16="http://schemas.microsoft.com/office/drawing/2014/main" id="{C9B18EAE-7E24-8040-A6A1-43E1D9DB62F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07241" y="1961394"/>
            <a:ext cx="8425033" cy="2922017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81645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FCDC51-711C-014C-A15B-1008EC029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59"/>
            <a:ext cx="12192000" cy="687009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342" y="6356350"/>
            <a:ext cx="1470018" cy="3360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C497D9-23E5-1B4C-8452-27964EC5D836}"/>
              </a:ext>
            </a:extLst>
          </p:cNvPr>
          <p:cNvSpPr/>
          <p:nvPr userDrawn="1"/>
        </p:nvSpPr>
        <p:spPr>
          <a:xfrm flipV="1">
            <a:off x="1355037" y="792288"/>
            <a:ext cx="172119" cy="45719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419A922-4EF1-3B43-95D1-93DAFD00ED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6351" y="490658"/>
            <a:ext cx="2206877" cy="247775"/>
          </a:xfrm>
        </p:spPr>
        <p:txBody>
          <a:bodyPr>
            <a:normAutofit/>
          </a:bodyPr>
          <a:lstStyle>
            <a:lvl1pPr>
              <a:defRPr sz="1000" b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18" name="Espace réservé du contenu 2" descr="Modifier le titre&#10;">
            <a:extLst>
              <a:ext uri="{FF2B5EF4-FFF2-40B4-BE49-F238E27FC236}">
                <a16:creationId xmlns:a16="http://schemas.microsoft.com/office/drawing/2014/main" id="{A1BE1464-01B9-194F-89D4-664EC8063D7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6351" y="1306461"/>
            <a:ext cx="8425033" cy="805896"/>
          </a:xfrm>
        </p:spPr>
        <p:txBody>
          <a:bodyPr>
            <a:noAutofit/>
          </a:bodyPr>
          <a:lstStyle>
            <a:lvl1pPr marL="0" indent="0">
              <a:buNone/>
              <a:defRPr sz="4000" spc="300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C6E4BC01-322F-D54D-8FA8-2CBD7B4C132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256350" y="3235730"/>
            <a:ext cx="10097450" cy="25119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consetetur</a:t>
            </a:r>
            <a:r>
              <a:rPr lang="fr-FR" dirty="0"/>
              <a:t> </a:t>
            </a:r>
            <a:r>
              <a:rPr lang="fr-FR" dirty="0" err="1"/>
              <a:t>sadipscing</a:t>
            </a:r>
            <a:r>
              <a:rPr lang="fr-FR" dirty="0"/>
              <a:t> </a:t>
            </a:r>
            <a:r>
              <a:rPr lang="fr-FR" dirty="0" err="1"/>
              <a:t>elitr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nonumy</a:t>
            </a:r>
            <a:r>
              <a:rPr lang="fr-FR" dirty="0"/>
              <a:t> </a:t>
            </a:r>
            <a:r>
              <a:rPr lang="fr-FR" dirty="0" err="1"/>
              <a:t>eirmod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invidunt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aliquyam</a:t>
            </a:r>
            <a:r>
              <a:rPr lang="fr-FR" dirty="0"/>
              <a:t> erat,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voluptua</a:t>
            </a:r>
            <a:r>
              <a:rPr lang="fr-FR" dirty="0"/>
              <a:t>. At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et </a:t>
            </a:r>
            <a:r>
              <a:rPr lang="fr-FR" dirty="0" err="1"/>
              <a:t>accusam</a:t>
            </a:r>
            <a:r>
              <a:rPr lang="fr-FR" dirty="0"/>
              <a:t> et </a:t>
            </a:r>
            <a:r>
              <a:rPr lang="fr-FR" dirty="0" err="1"/>
              <a:t>justo</a:t>
            </a:r>
            <a:r>
              <a:rPr lang="fr-FR" dirty="0"/>
              <a:t> duo </a:t>
            </a:r>
            <a:r>
              <a:rPr lang="fr-FR" dirty="0" err="1"/>
              <a:t>dolores</a:t>
            </a:r>
            <a:r>
              <a:rPr lang="fr-FR" dirty="0"/>
              <a:t> et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rebum</a:t>
            </a:r>
            <a:r>
              <a:rPr lang="fr-FR" dirty="0"/>
              <a:t>.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0753DE3A-B79D-6C49-A60F-0A44BBD24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6351" y="2530832"/>
            <a:ext cx="8296952" cy="51059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2718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5906531"/>
            <a:ext cx="12192000" cy="95147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342" y="6165444"/>
            <a:ext cx="2005316" cy="4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C8F4F8-8439-4443-A733-0241782E9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9115" y="2163722"/>
            <a:ext cx="1273769" cy="12652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6E7C3DE-A575-7E41-A761-C562023790F3}"/>
              </a:ext>
            </a:extLst>
          </p:cNvPr>
          <p:cNvSpPr txBox="1"/>
          <p:nvPr userDrawn="1"/>
        </p:nvSpPr>
        <p:spPr>
          <a:xfrm>
            <a:off x="0" y="350768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fr-F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F58A1-A072-7045-A532-1849E56F918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680" y="811739"/>
            <a:ext cx="3798230" cy="868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96C822-E6C6-BA45-B431-C732AB6C0B3B}"/>
              </a:ext>
            </a:extLst>
          </p:cNvPr>
          <p:cNvSpPr/>
          <p:nvPr userDrawn="1"/>
        </p:nvSpPr>
        <p:spPr>
          <a:xfrm>
            <a:off x="2127309" y="2065091"/>
            <a:ext cx="395416" cy="10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6988A04-DABF-A142-9210-AA8E55960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9127" y="2794000"/>
            <a:ext cx="5598374" cy="55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974064-B97E-7C44-A679-6A052818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918" y="1061357"/>
            <a:ext cx="4143372" cy="9470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96C822-E6C6-BA45-B431-C732AB6C0B3B}"/>
              </a:ext>
            </a:extLst>
          </p:cNvPr>
          <p:cNvSpPr/>
          <p:nvPr userDrawn="1"/>
        </p:nvSpPr>
        <p:spPr>
          <a:xfrm>
            <a:off x="5243661" y="4935963"/>
            <a:ext cx="395416" cy="10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BA90F5-21DE-F54E-B628-945524BA90B6}"/>
              </a:ext>
            </a:extLst>
          </p:cNvPr>
          <p:cNvSpPr txBox="1"/>
          <p:nvPr userDrawn="1"/>
        </p:nvSpPr>
        <p:spPr>
          <a:xfrm>
            <a:off x="5092290" y="3603185"/>
            <a:ext cx="591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Rubriques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A02930-8EE9-664C-913C-AD58CCFFA295}"/>
              </a:ext>
            </a:extLst>
          </p:cNvPr>
          <p:cNvSpPr txBox="1"/>
          <p:nvPr userDrawn="1"/>
        </p:nvSpPr>
        <p:spPr>
          <a:xfrm>
            <a:off x="5092291" y="3077270"/>
            <a:ext cx="591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la campagne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B4D1EE-D391-5548-A6C7-716C51D72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2" y="0"/>
            <a:ext cx="12181268" cy="68640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4DD789-9CAC-A74D-B3FB-425B2566FB00}"/>
              </a:ext>
            </a:extLst>
          </p:cNvPr>
          <p:cNvSpPr/>
          <p:nvPr userDrawn="1"/>
        </p:nvSpPr>
        <p:spPr>
          <a:xfrm flipV="1">
            <a:off x="1706096" y="792288"/>
            <a:ext cx="1721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5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AB664F-5D36-AA48-9DB3-2964AD01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C56EF-F917-8D4D-90F5-7EC63BAF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9FCDC51-711C-014C-A15B-1008EC029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FBD85B-AC1A-A549-AEDB-CCC36DF8E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342" y="6356350"/>
            <a:ext cx="1470018" cy="3360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C497D9-23E5-1B4C-8452-27964EC5D836}"/>
              </a:ext>
            </a:extLst>
          </p:cNvPr>
          <p:cNvSpPr/>
          <p:nvPr userDrawn="1"/>
        </p:nvSpPr>
        <p:spPr>
          <a:xfrm flipV="1">
            <a:off x="620027" y="792288"/>
            <a:ext cx="172119" cy="45719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762C81-4A40-D048-928C-5CB8C55EDB38}"/>
              </a:ext>
            </a:extLst>
          </p:cNvPr>
          <p:cNvSpPr txBox="1"/>
          <p:nvPr userDrawn="1"/>
        </p:nvSpPr>
        <p:spPr>
          <a:xfrm>
            <a:off x="1607410" y="1237136"/>
            <a:ext cx="5918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0" i="0" spc="300" dirty="0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3B04EC-6001-1A43-A0C2-E7331FB67C2C}"/>
              </a:ext>
            </a:extLst>
          </p:cNvPr>
          <p:cNvSpPr txBox="1"/>
          <p:nvPr userDrawn="1"/>
        </p:nvSpPr>
        <p:spPr>
          <a:xfrm>
            <a:off x="521342" y="491610"/>
            <a:ext cx="5918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spc="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DU DOCUMENT OU DU CHAPITRE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D41950A-C99F-7849-A891-A0160FE5CF43}"/>
              </a:ext>
            </a:extLst>
          </p:cNvPr>
          <p:cNvSpPr txBox="1"/>
          <p:nvPr userDrawn="1"/>
        </p:nvSpPr>
        <p:spPr>
          <a:xfrm>
            <a:off x="1607410" y="2527456"/>
            <a:ext cx="6266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molestias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eligendi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quaerat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fr-FR" sz="2000" b="1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fr-FR" sz="2000" b="1" spc="300" dirty="0">
              <a:solidFill>
                <a:srgbClr val="35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Molestiae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dicta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explicabo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nihil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spc="300" dirty="0" err="1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cupiditate</a:t>
            </a:r>
            <a:r>
              <a:rPr lang="fr-FR" sz="2000" spc="300" dirty="0">
                <a:solidFill>
                  <a:srgbClr val="35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2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6E238C-52B0-B642-8B60-49204B1B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6401CB-088D-5641-B4EE-59AAA7A70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912C4-EEFF-5541-8928-100A795C4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05AA-8346-A246-8363-74E64CB6776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439D6-E6B0-E34B-BFE6-E2DBCF0DE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27BAF-D8CD-D14D-B81E-4DAC12DA2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5C57-3A8B-6641-9041-DEE830F94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42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50" r:id="rId3"/>
    <p:sldLayoutId id="2147483665" r:id="rId4"/>
    <p:sldLayoutId id="2147483661" r:id="rId5"/>
    <p:sldLayoutId id="2147483660" r:id="rId6"/>
    <p:sldLayoutId id="2147483649" r:id="rId7"/>
    <p:sldLayoutId id="2147483664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vergnerhonealpes.fr/particuliers/faq-contact" TargetMode="External"/><Relationship Id="rId2" Type="http://schemas.openxmlformats.org/officeDocument/2006/relationships/hyperlink" Target="https://www.auvergnerhonealpes.fr/particuliers/mamutuelleregio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uvergnerhonealpes.fr/mutuell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ine.goumard@auvergnerhonealpes.fr" TargetMode="External"/><Relationship Id="rId2" Type="http://schemas.openxmlformats.org/officeDocument/2006/relationships/hyperlink" Target="mailto:marine.medail@auvergnerhonealpes.f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AE9FC-8FE3-F542-845C-6F506BA1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Ma mutuelle Région Auvergne-Rhône-Alpes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5DF50A-E5C4-9E40-B798-632093A9C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Kit de communication des partenaires</a:t>
            </a:r>
          </a:p>
        </p:txBody>
      </p:sp>
    </p:spTree>
    <p:extLst>
      <p:ext uri="{BB962C8B-B14F-4D97-AF65-F5344CB8AC3E}">
        <p14:creationId xmlns:p14="http://schemas.microsoft.com/office/powerpoint/2010/main" val="98508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DD3D7-FE26-914B-92E9-021106CC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47" y="490658"/>
            <a:ext cx="816289" cy="247775"/>
          </a:xfrm>
          <a:solidFill>
            <a:srgbClr val="009CDD"/>
          </a:solidFill>
        </p:spPr>
        <p:txBody>
          <a:bodyPr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</a:rPr>
              <a:t>VISUELS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7B12E8B-F3C3-BB54-CEF8-680079872B13}"/>
              </a:ext>
            </a:extLst>
          </p:cNvPr>
          <p:cNvSpPr txBox="1">
            <a:spLocks/>
          </p:cNvSpPr>
          <p:nvPr/>
        </p:nvSpPr>
        <p:spPr>
          <a:xfrm>
            <a:off x="7878550" y="490658"/>
            <a:ext cx="922874" cy="247775"/>
          </a:xfrm>
          <a:prstGeom prst="rect">
            <a:avLst/>
          </a:prstGeom>
          <a:solidFill>
            <a:srgbClr val="009CD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FFFFFF"/>
                </a:solidFill>
                <a:latin typeface="+mn-lt"/>
              </a:rPr>
              <a:t>POUR LE WEB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77DAE71-8985-378D-E193-95803805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550" y="956568"/>
            <a:ext cx="3189870" cy="17820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8CD60E-A3D2-CDC3-837D-4F0EE0F6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88" y="956568"/>
            <a:ext cx="3732926" cy="523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45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DD3D7-FE26-914B-92E9-021106CC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120" y="489241"/>
            <a:ext cx="1330994" cy="247775"/>
          </a:xfrm>
          <a:solidFill>
            <a:srgbClr val="009CDD"/>
          </a:solidFill>
        </p:spPr>
        <p:txBody>
          <a:bodyPr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</a:rPr>
              <a:t>BLOC MARQUE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48625C-F26F-20FA-EE0F-639A814689A6}"/>
              </a:ext>
            </a:extLst>
          </p:cNvPr>
          <p:cNvSpPr txBox="1"/>
          <p:nvPr/>
        </p:nvSpPr>
        <p:spPr>
          <a:xfrm>
            <a:off x="7455956" y="1384305"/>
            <a:ext cx="3675018" cy="22816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fr-FR" sz="1200" b="1" dirty="0">
                <a:solidFill>
                  <a:srgbClr val="009CDD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&gt; Bleu</a:t>
            </a:r>
          </a:p>
          <a:p>
            <a:r>
              <a:rPr lang="fr-FR" sz="1200" dirty="0">
                <a:solidFill>
                  <a:srgbClr val="009CDD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CMJN : 88.13.0.0</a:t>
            </a:r>
          </a:p>
          <a:p>
            <a:r>
              <a:rPr lang="fr-FR" sz="1200" dirty="0">
                <a:solidFill>
                  <a:srgbClr val="009CDD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RVB : 0.156.221</a:t>
            </a:r>
          </a:p>
          <a:p>
            <a:r>
              <a:rPr lang="fr-FR" sz="1200" dirty="0">
                <a:solidFill>
                  <a:srgbClr val="009CDD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Hexa : #009cdd</a:t>
            </a:r>
          </a:p>
          <a:p>
            <a:r>
              <a:rPr lang="fr-FR" sz="1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fr-FR" sz="1200" b="1" dirty="0">
                <a:solidFill>
                  <a:srgbClr val="384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&gt; Gris</a:t>
            </a:r>
          </a:p>
          <a:p>
            <a:r>
              <a:rPr lang="fr-FR" sz="1200" dirty="0">
                <a:solidFill>
                  <a:srgbClr val="384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CMJN : 75.60.40.50</a:t>
            </a:r>
          </a:p>
          <a:p>
            <a:r>
              <a:rPr lang="fr-FR" sz="1200" dirty="0">
                <a:solidFill>
                  <a:srgbClr val="384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RVB : 56.64.80</a:t>
            </a:r>
          </a:p>
          <a:p>
            <a:r>
              <a:rPr lang="fr-FR" sz="1200" dirty="0">
                <a:solidFill>
                  <a:srgbClr val="384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Hexa : #384050</a:t>
            </a:r>
          </a:p>
          <a:p>
            <a:pPr algn="l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7520318-D1F0-F479-FA76-E1545ECC9423}"/>
              </a:ext>
            </a:extLst>
          </p:cNvPr>
          <p:cNvSpPr txBox="1">
            <a:spLocks/>
          </p:cNvSpPr>
          <p:nvPr/>
        </p:nvSpPr>
        <p:spPr>
          <a:xfrm>
            <a:off x="7455956" y="1131047"/>
            <a:ext cx="2863701" cy="307973"/>
          </a:xfrm>
          <a:prstGeom prst="rect">
            <a:avLst/>
          </a:prstGeom>
          <a:solidFill>
            <a:srgbClr val="353D4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FFFFFF"/>
                </a:solidFill>
                <a:latin typeface="+mn-lt"/>
              </a:rPr>
              <a:t>REFERENCES DES COULEURS UTILISEES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73379A-9A60-C635-4053-54FE2BC3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956" y="4342464"/>
            <a:ext cx="4284617" cy="107400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709E215A-235A-71E8-F31F-05DBC6A6902F}"/>
              </a:ext>
            </a:extLst>
          </p:cNvPr>
          <p:cNvSpPr txBox="1">
            <a:spLocks/>
          </p:cNvSpPr>
          <p:nvPr/>
        </p:nvSpPr>
        <p:spPr>
          <a:xfrm>
            <a:off x="7455956" y="3881876"/>
            <a:ext cx="2863701" cy="307973"/>
          </a:xfrm>
          <a:prstGeom prst="rect">
            <a:avLst/>
          </a:prstGeom>
          <a:solidFill>
            <a:srgbClr val="353D4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FFFFFF"/>
                </a:solidFill>
                <a:latin typeface="+mn-lt"/>
              </a:rPr>
              <a:t>REGLE D’UTILISATION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F4F31E9-D404-428F-FACC-12FAE57C5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439020"/>
            <a:ext cx="5115588" cy="12609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6D5C2FA-3587-A2FD-70F0-33BDFF37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2" y="2828358"/>
            <a:ext cx="5093816" cy="12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0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72E5CD17-668E-121D-D570-36CDAFDD311D}"/>
              </a:ext>
            </a:extLst>
          </p:cNvPr>
          <p:cNvSpPr txBox="1">
            <a:spLocks/>
          </p:cNvSpPr>
          <p:nvPr/>
        </p:nvSpPr>
        <p:spPr>
          <a:xfrm>
            <a:off x="1359953" y="917073"/>
            <a:ext cx="3744418" cy="3533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353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4000">
                <a:latin typeface="+mn-lt"/>
                <a:ea typeface="Times New Roman" panose="02020603050405020304" pitchFamily="18" charset="0"/>
              </a:rPr>
              <a:t>Pour améliorer l’accès aux soins et renforcer le pouvoir d’achat des habitants d’Auvergne-Rhône-Alpes, la Région a lancé un dispositif innovant pour répondre aux priorités de santé publique : Ma mutuelle Région Auvergne-Rhône-Alpes.</a:t>
            </a:r>
          </a:p>
          <a:p>
            <a:pPr>
              <a:lnSpc>
                <a:spcPct val="120000"/>
              </a:lnSpc>
            </a:pPr>
            <a:r>
              <a:rPr lang="fr-FR" sz="4000">
                <a:latin typeface="+mn-lt"/>
                <a:ea typeface="Times New Roman" panose="02020603050405020304" pitchFamily="18" charset="0"/>
              </a:rPr>
              <a:t>A l’initiative de la Région et suite à un appel à manifestation d’intérêt, 5 mutuelles partenaires proposent à tous les habitants d’Auvergne-Rhône-Alpes une offre de mutuelle* qualitative accessible, </a:t>
            </a:r>
            <a:r>
              <a:rPr lang="fr-FR" sz="4000" b="1">
                <a:latin typeface="+mn-lt"/>
                <a:ea typeface="Times New Roman" panose="02020603050405020304" pitchFamily="18" charset="0"/>
              </a:rPr>
              <a:t>sans conditions de revenus, sans questionnaire médical, ni limite d’âge</a:t>
            </a:r>
            <a:r>
              <a:rPr lang="fr-FR" sz="4000">
                <a:latin typeface="+mn-lt"/>
                <a:ea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fr-FR" sz="4000">
                <a:latin typeface="+mn-lt"/>
                <a:ea typeface="Times New Roman" panose="02020603050405020304" pitchFamily="18" charset="0"/>
              </a:rPr>
              <a:t>Ces offres sont élaborées dans le but de garantir des tarifs attractifs, une meilleure couverture santé, et de maîtriser l’évolution des tarifs.</a:t>
            </a:r>
          </a:p>
          <a:p>
            <a:pPr>
              <a:lnSpc>
                <a:spcPct val="120000"/>
              </a:lnSpc>
            </a:pPr>
            <a:r>
              <a:rPr lang="fr-FR" sz="4000">
                <a:solidFill>
                  <a:schemeClr val="bg1"/>
                </a:solidFill>
                <a:highlight>
                  <a:srgbClr val="009CDD"/>
                </a:highlight>
                <a:latin typeface="+mn-lt"/>
                <a:ea typeface="Times New Roman" panose="02020603050405020304" pitchFamily="18" charset="0"/>
              </a:rPr>
              <a:t>Etudiants, Actifs, Retraités…</a:t>
            </a:r>
            <a:r>
              <a:rPr lang="fr-FR" sz="4000" b="1">
                <a:solidFill>
                  <a:schemeClr val="bg1"/>
                </a:solidFill>
                <a:highlight>
                  <a:srgbClr val="009CDD"/>
                </a:highlight>
                <a:latin typeface="+mn-lt"/>
                <a:ea typeface="Times New Roman" panose="02020603050405020304" pitchFamily="18" charset="0"/>
                <a:hlinkClick r:id="rId2"/>
              </a:rPr>
              <a:t>d</a:t>
            </a:r>
            <a:r>
              <a:rPr lang="fr-FR" sz="4000" b="1" u="sng">
                <a:solidFill>
                  <a:schemeClr val="bg1"/>
                </a:solidFill>
                <a:highlight>
                  <a:srgbClr val="009CDD"/>
                </a:highlight>
                <a:latin typeface="+mn-lt"/>
                <a:ea typeface="Times New Roman" panose="02020603050405020304" pitchFamily="18" charset="0"/>
                <a:hlinkClick r:id="rId2"/>
              </a:rPr>
              <a:t>écouvrez dès maintenant l’offre qui est faite pour vous !</a:t>
            </a:r>
            <a:endParaRPr lang="fr-FR" sz="4000" b="1" u="sng">
              <a:solidFill>
                <a:schemeClr val="bg1"/>
              </a:solidFill>
              <a:highlight>
                <a:srgbClr val="009CDD"/>
              </a:highlight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fr-FR" sz="4400" b="1" u="sng">
              <a:solidFill>
                <a:schemeClr val="bg1"/>
              </a:solidFill>
              <a:highlight>
                <a:srgbClr val="009CDD"/>
              </a:highlight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fr-FR" sz="18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B66BB16-E2EF-59C1-9C4B-13D001FD7265}"/>
              </a:ext>
            </a:extLst>
          </p:cNvPr>
          <p:cNvSpPr txBox="1"/>
          <p:nvPr/>
        </p:nvSpPr>
        <p:spPr>
          <a:xfrm>
            <a:off x="6367385" y="1172026"/>
            <a:ext cx="5477691" cy="4642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Cinq niveaux de couverture pour répondre aux besoins de chacun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Une offre spéciale pour les 18-30 ans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Aucun délai de carence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 tarif par âge, qui n’évolue plus à partir de 85 ans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Une participation à la prise en charge des dépassements d'honoraires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Une couverture importante des soins hors 100% santé : appareils auditifs, chirurgie réfractive, lentilles, implants dentaires, orthodontie 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 forfait pour la prise en charge des soins post-cancer : prothèses capillaires, implants mammaires (hors esthétique seule)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Participation à la prise en charge de la contraception non remboursée par la sécurité sociale, des vaccins, de l'ostéodensitométrie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Une couverture renforcée pour les garanties supérieures :  chambre particulière, forfait sport, forfait bien-être</a:t>
            </a:r>
            <a:endParaRPr lang="fr-FR" sz="4400" dirty="0">
              <a:solidFill>
                <a:srgbClr val="353D4D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fr-FR" sz="4400" dirty="0">
              <a:solidFill>
                <a:srgbClr val="353D4D"/>
              </a:solidFill>
              <a:ea typeface="Times New Roman" panose="02020603050405020304" pitchFamily="18" charset="0"/>
            </a:endParaRPr>
          </a:p>
          <a:p>
            <a:r>
              <a:rPr lang="fr-FR" sz="4400" dirty="0">
                <a:solidFill>
                  <a:srgbClr val="353D4D"/>
                </a:solidFill>
                <a:effectLst/>
                <a:latin typeface="+mn-lt"/>
                <a:ea typeface="Times New Roman" panose="02020603050405020304" pitchFamily="18" charset="0"/>
              </a:rPr>
              <a:t>				</a:t>
            </a:r>
            <a:endParaRPr lang="fr-FR" sz="44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r-FR" sz="44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44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0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47F24D0-BC91-12A3-6A17-6900E02180D1}"/>
              </a:ext>
            </a:extLst>
          </p:cNvPr>
          <p:cNvSpPr/>
          <p:nvPr/>
        </p:nvSpPr>
        <p:spPr>
          <a:xfrm>
            <a:off x="6096000" y="4239383"/>
            <a:ext cx="5316582" cy="1440086"/>
          </a:xfrm>
          <a:prstGeom prst="round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FFE500"/>
                </a:solidFill>
                <a:latin typeface="+mn-lt"/>
                <a:ea typeface="Times New Roman" panose="02020603050405020304" pitchFamily="18" charset="0"/>
              </a:rPr>
              <a:t>CONTACTEZ-NOUS : </a:t>
            </a:r>
          </a:p>
          <a:p>
            <a:pPr algn="ctr"/>
            <a:r>
              <a:rPr lang="fr-FR" sz="1800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04 2800 2800 </a:t>
            </a:r>
          </a:p>
          <a:p>
            <a:pPr algn="ctr"/>
            <a:r>
              <a:rPr lang="fr-FR" sz="1200" i="1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(de 9h à 12h </a:t>
            </a:r>
            <a:r>
              <a:rPr lang="fr-FR" sz="1200" i="1" dirty="0">
                <a:effectLst/>
                <a:latin typeface="+mn-lt"/>
                <a:ea typeface="Times New Roman" panose="02020603050405020304" pitchFamily="18" charset="0"/>
              </a:rPr>
              <a:t>et de 14h à 17h - prix d’un appel local) </a:t>
            </a:r>
          </a:p>
          <a:p>
            <a:pPr algn="ctr"/>
            <a:r>
              <a:rPr lang="fr-FR" sz="1800" dirty="0">
                <a:effectLst/>
                <a:latin typeface="+mn-lt"/>
                <a:ea typeface="Times New Roman" panose="02020603050405020304" pitchFamily="18" charset="0"/>
              </a:rPr>
              <a:t>ou </a:t>
            </a:r>
            <a:r>
              <a:rPr lang="fr-FR" sz="1800" dirty="0">
                <a:effectLst/>
                <a:latin typeface="+mn-lt"/>
                <a:ea typeface="Times New Roman" panose="02020603050405020304" pitchFamily="18" charset="0"/>
                <a:hlinkClick r:id="rId3"/>
              </a:rPr>
              <a:t>en</a:t>
            </a:r>
            <a:r>
              <a:rPr lang="fr-FR" sz="1800" dirty="0">
                <a:latin typeface="+mn-lt"/>
                <a:ea typeface="Times New Roman" panose="02020603050405020304" pitchFamily="18" charset="0"/>
                <a:hlinkClick r:id="rId3"/>
              </a:rPr>
              <a:t> ligne</a:t>
            </a:r>
            <a:endParaRPr lang="fr-FR" sz="1800" b="1" u="sng" dirty="0">
              <a:latin typeface="+mn-lt"/>
              <a:ea typeface="Times New Roman" panose="02020603050405020304" pitchFamily="18" charset="0"/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3DF3964-91FD-A2D6-4C4A-283FE246FDD4}"/>
              </a:ext>
            </a:extLst>
          </p:cNvPr>
          <p:cNvSpPr txBox="1">
            <a:spLocks/>
          </p:cNvSpPr>
          <p:nvPr/>
        </p:nvSpPr>
        <p:spPr>
          <a:xfrm>
            <a:off x="1359953" y="439897"/>
            <a:ext cx="2175726" cy="307973"/>
          </a:xfrm>
          <a:prstGeom prst="rect">
            <a:avLst/>
          </a:prstGeom>
          <a:solidFill>
            <a:srgbClr val="009CD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200" b="1" dirty="0">
                <a:solidFill>
                  <a:srgbClr val="FFFFFF"/>
                </a:solidFill>
                <a:latin typeface="+mn-lt"/>
              </a:rPr>
              <a:t>ELEMENTS DE LANGAGE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B75C1E1-6A6D-6587-498A-5E850558403E}"/>
              </a:ext>
            </a:extLst>
          </p:cNvPr>
          <p:cNvSpPr txBox="1">
            <a:spLocks/>
          </p:cNvSpPr>
          <p:nvPr/>
        </p:nvSpPr>
        <p:spPr>
          <a:xfrm>
            <a:off x="6367385" y="439897"/>
            <a:ext cx="4464662" cy="307973"/>
          </a:xfrm>
          <a:prstGeom prst="rect">
            <a:avLst/>
          </a:prstGeom>
          <a:solidFill>
            <a:srgbClr val="353D4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FFFFFF"/>
                </a:solidFill>
                <a:latin typeface="+mn-lt"/>
              </a:rPr>
              <a:t>9 bonnes raisons de souscrire à la mutuelle régionale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985AC5-DC2E-88AE-1ADF-434A66CE197C}"/>
              </a:ext>
            </a:extLst>
          </p:cNvPr>
          <p:cNvSpPr txBox="1"/>
          <p:nvPr/>
        </p:nvSpPr>
        <p:spPr>
          <a:xfrm>
            <a:off x="1414433" y="3696683"/>
            <a:ext cx="3030583" cy="12627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fr-FR" sz="3200" dirty="0">
              <a:solidFill>
                <a:srgbClr val="353D4D"/>
              </a:solidFill>
              <a:ea typeface="Times New Roman" panose="02020603050405020304" pitchFamily="18" charset="0"/>
            </a:endParaRPr>
          </a:p>
          <a:p>
            <a:r>
              <a:rPr lang="fr-FR" sz="4000" b="1" dirty="0">
                <a:solidFill>
                  <a:srgbClr val="353D4D"/>
                </a:solidFill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fr-FR" sz="2800" b="1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Garanties assurées par les mutuelles partenaires : </a:t>
            </a:r>
            <a:endParaRPr lang="fr-FR" sz="28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fr-FR" sz="2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Radiance Mutuelle, mutuelle régie par le livre II du Code de la Mutualité, SIREN sous le numéro 483 747 333, siège social 95 rue Vendôme 69 453 LYON Cedex 06 </a:t>
            </a:r>
            <a:endParaRPr lang="fr-FR" sz="2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fr-FR" sz="2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MILTIS, Mutuelle soumise aux dispositions du Livre II du code de la Mutualité, SIREN Numéro 417 934 817, siège social 25 cours Albert Thomas 69003 LYON</a:t>
            </a:r>
            <a:endParaRPr lang="fr-FR" sz="2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fr-FR" sz="2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MUTUELLE ENTRENOUS, SIRET 309 244 648 00023, siège social 27 Allée Albert Sylvestre 73000 CHAMBERY</a:t>
            </a:r>
            <a:endParaRPr lang="fr-FR" sz="2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fr-FR" sz="2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Mutuelle PRECOCIA, Mutuelle soumise aux dispositions du Livre II du code de la Mutualité, RNM 779 209 436, siège social 21 Rue de </a:t>
            </a:r>
            <a:r>
              <a:rPr lang="fr-FR" sz="2800" i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Sarliève</a:t>
            </a:r>
            <a:r>
              <a:rPr lang="fr-FR" sz="2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Le Triangle, 2</a:t>
            </a:r>
            <a:r>
              <a:rPr lang="fr-FR" sz="2800" i="1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ème</a:t>
            </a:r>
            <a:r>
              <a:rPr lang="fr-FR" sz="2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étage, 63 800 Cournon d’Auvergne</a:t>
            </a:r>
            <a:endParaRPr lang="fr-FR" sz="2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fr-FR" sz="2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SMERRA – Mutuelle Etudiante, mutuelle soumise aux dispositions du livre II du Code de la mutualité, SIREN 775 648 256, siège social 43 rue </a:t>
            </a:r>
            <a:r>
              <a:rPr lang="fr-FR" sz="2800" i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Jaboulay</a:t>
            </a:r>
            <a:r>
              <a:rPr lang="fr-FR" sz="2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69007 Lyon</a:t>
            </a:r>
            <a:endParaRPr lang="fr-FR" sz="2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endParaRPr lang="fr-FR" sz="3200" dirty="0">
              <a:solidFill>
                <a:srgbClr val="353D4D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41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83354F-ABFF-FA48-9067-95F4E958BA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9952" y="920329"/>
            <a:ext cx="7317883" cy="30241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1700" dirty="0">
                <a:effectLst/>
                <a:latin typeface="+mn-lt"/>
                <a:ea typeface="Times New Roman" panose="02020603050405020304" pitchFamily="18" charset="0"/>
              </a:rPr>
              <a:t>Pour </a:t>
            </a:r>
            <a:r>
              <a:rPr lang="fr-FR" sz="1700" dirty="0">
                <a:latin typeface="+mn-lt"/>
                <a:ea typeface="Times New Roman" panose="02020603050405020304" pitchFamily="18" charset="0"/>
              </a:rPr>
              <a:t>garantir la santé de tous ses habitants, l</a:t>
            </a:r>
            <a:r>
              <a:rPr lang="fr-FR" sz="1700" dirty="0">
                <a:effectLst/>
                <a:latin typeface="+mn-lt"/>
                <a:ea typeface="Times New Roman" panose="02020603050405020304" pitchFamily="18" charset="0"/>
              </a:rPr>
              <a:t>a Région Auvergne-Rhône-Alpes lance sa mutuelle </a:t>
            </a:r>
            <a:r>
              <a:rPr lang="fr-FR" sz="1700" dirty="0">
                <a:latin typeface="+mn-lt"/>
                <a:ea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fr-FR" sz="1700" dirty="0">
                <a:latin typeface="+mn-lt"/>
                <a:ea typeface="Times New Roman" panose="02020603050405020304" pitchFamily="18" charset="0"/>
              </a:rPr>
              <a:t>Des offres qualitatives </a:t>
            </a:r>
            <a:r>
              <a:rPr lang="fr-FR" sz="1700" dirty="0">
                <a:effectLst/>
                <a:latin typeface="+mn-lt"/>
                <a:ea typeface="Times New Roman" panose="02020603050405020304" pitchFamily="18" charset="0"/>
              </a:rPr>
              <a:t>élaborées avec 5 mutuelles partenaires, sans conditions de revenus, sans questionnaire médical, ni limite d’âge. </a:t>
            </a:r>
          </a:p>
          <a:p>
            <a:pPr>
              <a:lnSpc>
                <a:spcPct val="120000"/>
              </a:lnSpc>
            </a:pPr>
            <a:r>
              <a:rPr lang="fr-FR" sz="1700" dirty="0">
                <a:effectLst/>
                <a:latin typeface="+mn-lt"/>
                <a:ea typeface="Times New Roman" panose="02020603050405020304" pitchFamily="18" charset="0"/>
              </a:rPr>
              <a:t>Etudiants, retraités, actifs, entrepreneurs… trouvez l’offre </a:t>
            </a:r>
            <a:r>
              <a:rPr lang="fr-FR" sz="1700" dirty="0">
                <a:latin typeface="+mn-lt"/>
                <a:ea typeface="Times New Roman" panose="02020603050405020304" pitchFamily="18" charset="0"/>
              </a:rPr>
              <a:t>qui est faite pour vous, selon votre profil : </a:t>
            </a:r>
            <a:r>
              <a:rPr lang="fr-FR" sz="1700" u="sng" dirty="0">
                <a:latin typeface="+mn-lt"/>
                <a:ea typeface="Times New Roman" panose="02020603050405020304" pitchFamily="18" charset="0"/>
                <a:hlinkClick r:id="rId2"/>
              </a:rPr>
              <a:t>auvergnerhonealpes.fr/mutuelle </a:t>
            </a:r>
            <a:endParaRPr lang="fr-FR" sz="1700" u="sng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1800" b="1" dirty="0"/>
              <a:t>🗨 </a:t>
            </a:r>
            <a:r>
              <a:rPr lang="fr-FR" sz="1700" dirty="0">
                <a:effectLst/>
                <a:latin typeface="+mn-lt"/>
                <a:ea typeface="Times New Roman" panose="02020603050405020304" pitchFamily="18" charset="0"/>
              </a:rPr>
              <a:t>Un numéro dédié ouvert de 9h à 12h et de 14h à 17h (prix d’un appel local) : 04 2800 2800 </a:t>
            </a:r>
          </a:p>
          <a:p>
            <a:endParaRPr lang="fr-FR" sz="44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r-FR" sz="18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13CE767-62EF-44FC-4273-FC4971525BD6}"/>
              </a:ext>
            </a:extLst>
          </p:cNvPr>
          <p:cNvSpPr txBox="1">
            <a:spLocks/>
          </p:cNvSpPr>
          <p:nvPr/>
        </p:nvSpPr>
        <p:spPr>
          <a:xfrm>
            <a:off x="1359952" y="404038"/>
            <a:ext cx="2880354" cy="313138"/>
          </a:xfrm>
          <a:prstGeom prst="rect">
            <a:avLst/>
          </a:prstGeom>
          <a:solidFill>
            <a:srgbClr val="009CD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200" b="1" dirty="0">
                <a:solidFill>
                  <a:srgbClr val="FFFFFF"/>
                </a:solidFill>
                <a:latin typeface="+mn-lt"/>
              </a:rPr>
              <a:t>PUBLICATIONS RESEAUX SOCIAUX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F2150C-B381-2463-8E64-08C927D8F407}"/>
              </a:ext>
            </a:extLst>
          </p:cNvPr>
          <p:cNvSpPr/>
          <p:nvPr/>
        </p:nvSpPr>
        <p:spPr>
          <a:xfrm>
            <a:off x="1457263" y="3944471"/>
            <a:ext cx="2975295" cy="1231106"/>
          </a:xfrm>
          <a:prstGeom prst="rect">
            <a:avLst/>
          </a:prstGeom>
          <a:solidFill>
            <a:srgbClr val="009CDD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REGION AUVERGNE-RHÔNE-ALPES</a:t>
            </a:r>
          </a:p>
          <a:p>
            <a:r>
              <a:rPr lang="fr-FR" sz="1200" dirty="0">
                <a:solidFill>
                  <a:schemeClr val="bg1"/>
                </a:solidFill>
              </a:rPr>
              <a:t>Facebook : @</a:t>
            </a:r>
            <a:r>
              <a:rPr lang="fr-FR" sz="1200" dirty="0" err="1">
                <a:solidFill>
                  <a:schemeClr val="bg1"/>
                </a:solidFill>
              </a:rPr>
              <a:t>RegionAuvergneRhoneAlpes</a:t>
            </a:r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Instagram : @</a:t>
            </a:r>
            <a:r>
              <a:rPr lang="fr-FR" sz="1200" dirty="0" err="1">
                <a:solidFill>
                  <a:schemeClr val="bg1"/>
                </a:solidFill>
              </a:rPr>
              <a:t>region_auvergnerhonealpes</a:t>
            </a:r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 err="1">
                <a:solidFill>
                  <a:schemeClr val="bg1"/>
                </a:solidFill>
              </a:rPr>
              <a:t>Linkedin</a:t>
            </a:r>
            <a:r>
              <a:rPr lang="fr-FR" sz="1200" dirty="0">
                <a:solidFill>
                  <a:schemeClr val="bg1"/>
                </a:solidFill>
              </a:rPr>
              <a:t> : @auvergne-</a:t>
            </a:r>
            <a:r>
              <a:rPr lang="fr-FR" sz="1200" dirty="0" err="1">
                <a:solidFill>
                  <a:schemeClr val="bg1"/>
                </a:solidFill>
              </a:rPr>
              <a:t>rhone</a:t>
            </a:r>
            <a:r>
              <a:rPr lang="fr-FR" sz="1200" dirty="0">
                <a:solidFill>
                  <a:schemeClr val="bg1"/>
                </a:solidFill>
              </a:rPr>
              <a:t>-alpes </a:t>
            </a:r>
          </a:p>
          <a:p>
            <a:r>
              <a:rPr lang="fr-FR" sz="1200" dirty="0">
                <a:solidFill>
                  <a:schemeClr val="bg1"/>
                </a:solidFill>
              </a:rPr>
              <a:t>X : @auvergnerhalpes </a:t>
            </a:r>
          </a:p>
          <a:p>
            <a:endParaRPr lang="fr-FR" sz="1400" dirty="0">
              <a:solidFill>
                <a:srgbClr val="535353"/>
              </a:solidFill>
              <a:latin typeface="Graphik Regular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13D27-C75A-58DF-9C58-5C54FC13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Communication pour les jeunes de 18 à 30 ans</a:t>
            </a:r>
          </a:p>
        </p:txBody>
      </p:sp>
    </p:spTree>
    <p:extLst>
      <p:ext uri="{BB962C8B-B14F-4D97-AF65-F5344CB8AC3E}">
        <p14:creationId xmlns:p14="http://schemas.microsoft.com/office/powerpoint/2010/main" val="387557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AF70A808-58DB-4FDD-221D-B730F6EF4F86}"/>
              </a:ext>
            </a:extLst>
          </p:cNvPr>
          <p:cNvSpPr txBox="1">
            <a:spLocks/>
          </p:cNvSpPr>
          <p:nvPr/>
        </p:nvSpPr>
        <p:spPr>
          <a:xfrm>
            <a:off x="6217920" y="1393865"/>
            <a:ext cx="5300442" cy="251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353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4400" dirty="0">
                <a:latin typeface="+mn-lt"/>
                <a:ea typeface="Times New Roman" panose="02020603050405020304" pitchFamily="18" charset="0"/>
              </a:rPr>
              <a:t>La rentrée approche avec son lot de démarches administratives ! </a:t>
            </a:r>
          </a:p>
          <a:p>
            <a:pPr>
              <a:lnSpc>
                <a:spcPct val="120000"/>
              </a:lnSpc>
            </a:pPr>
            <a:r>
              <a:rPr lang="fr-FR" sz="4400" dirty="0">
                <a:latin typeface="+mn-lt"/>
                <a:ea typeface="Times New Roman" panose="02020603050405020304" pitchFamily="18" charset="0"/>
              </a:rPr>
              <a:t>Simplifie-toi la vie et découvre la mutuelle de la Région Auvergne-Rhône-Alpes : une mutuelle moins chère à partir de 20€/mois*, couvrante, avec plein d’avantages, accessible en quelques clics. </a:t>
            </a:r>
          </a:p>
          <a:p>
            <a:pPr>
              <a:lnSpc>
                <a:spcPct val="120000"/>
              </a:lnSpc>
            </a:pPr>
            <a:r>
              <a:rPr lang="fr-FR" sz="4400" b="1" dirty="0"/>
              <a:t>👜 </a:t>
            </a:r>
            <a:r>
              <a:rPr lang="fr-FR" sz="4400" dirty="0">
                <a:latin typeface="+mn-lt"/>
                <a:ea typeface="Times New Roman" panose="02020603050405020304" pitchFamily="18" charset="0"/>
              </a:rPr>
              <a:t>Tiers payant généralisé (pas d’avance de frais)</a:t>
            </a:r>
          </a:p>
          <a:p>
            <a:pPr>
              <a:lnSpc>
                <a:spcPct val="120000"/>
              </a:lnSpc>
            </a:pPr>
            <a:r>
              <a:rPr lang="fr-FR" sz="4400" b="1" dirty="0"/>
              <a:t>📋 </a:t>
            </a:r>
            <a:r>
              <a:rPr lang="fr-FR" sz="4400" dirty="0">
                <a:latin typeface="+mn-lt"/>
                <a:ea typeface="Times New Roman" panose="02020603050405020304" pitchFamily="18" charset="0"/>
              </a:rPr>
              <a:t>Principales garanties (généralistes, spécialistes, hospitalisation, optique, dentaire, auditif) + des garanties adaptées aux besoins des jeunes (médecines douces, consultations psychologues, protections périodiques…)</a:t>
            </a:r>
          </a:p>
          <a:p>
            <a:pPr>
              <a:lnSpc>
                <a:spcPct val="120000"/>
              </a:lnSpc>
            </a:pPr>
            <a:r>
              <a:rPr lang="fr-FR" sz="4400" b="1" dirty="0"/>
              <a:t>🎾 🏢 </a:t>
            </a:r>
            <a:r>
              <a:rPr lang="fr-FR" sz="4400" dirty="0">
                <a:latin typeface="+mn-lt"/>
                <a:ea typeface="Times New Roman" panose="02020603050405020304" pitchFamily="18" charset="0"/>
              </a:rPr>
              <a:t>Forfait abonnement à un club sportif, accès facilité aux résidences étudiantes sans frais de dossier… et plein d’autres avantages.</a:t>
            </a:r>
          </a:p>
          <a:p>
            <a:pPr>
              <a:lnSpc>
                <a:spcPct val="120000"/>
              </a:lnSpc>
            </a:pPr>
            <a:r>
              <a:rPr lang="fr-FR" sz="4400" b="1" dirty="0"/>
              <a:t>📆 </a:t>
            </a:r>
            <a:r>
              <a:rPr lang="fr-FR" sz="4400" dirty="0">
                <a:latin typeface="+mn-lt"/>
                <a:ea typeface="Times New Roman" panose="02020603050405020304" pitchFamily="18" charset="0"/>
              </a:rPr>
              <a:t>Inscription possible dès maintenant</a:t>
            </a:r>
          </a:p>
          <a:p>
            <a:pPr>
              <a:lnSpc>
                <a:spcPct val="120000"/>
              </a:lnSpc>
            </a:pPr>
            <a:r>
              <a:rPr lang="fr-FR" sz="4400" b="1" dirty="0"/>
              <a:t>👉 </a:t>
            </a:r>
            <a:r>
              <a:rPr lang="fr-FR" sz="4400" u="sng" dirty="0">
                <a:latin typeface="+mn-lt"/>
                <a:ea typeface="Times New Roman" panose="02020603050405020304" pitchFamily="18" charset="0"/>
              </a:rPr>
              <a:t>auvergnerhonealpes.fr/particuliers/</a:t>
            </a:r>
            <a:r>
              <a:rPr lang="fr-FR" sz="4400" u="sng" dirty="0" err="1">
                <a:latin typeface="+mn-lt"/>
                <a:ea typeface="Times New Roman" panose="02020603050405020304" pitchFamily="18" charset="0"/>
              </a:rPr>
              <a:t>mutuellejeunes</a:t>
            </a:r>
            <a:endParaRPr lang="fr-FR" sz="4400" u="sng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fr-FR" sz="4400" b="1" dirty="0"/>
              <a:t>🗨 </a:t>
            </a:r>
            <a:r>
              <a:rPr lang="fr-FR" sz="4400" dirty="0">
                <a:latin typeface="+mn-lt"/>
                <a:ea typeface="Times New Roman" panose="02020603050405020304" pitchFamily="18" charset="0"/>
              </a:rPr>
              <a:t>Un numéro dédié ouvert de 9h à 12h et de 14h à 17h (prix d’un appel local) : </a:t>
            </a:r>
            <a:br>
              <a:rPr lang="fr-FR" sz="4400" dirty="0">
                <a:latin typeface="+mn-lt"/>
                <a:ea typeface="Times New Roman" panose="02020603050405020304" pitchFamily="18" charset="0"/>
              </a:rPr>
            </a:br>
            <a:r>
              <a:rPr lang="fr-FR" sz="4400" dirty="0">
                <a:latin typeface="+mn-lt"/>
                <a:ea typeface="Times New Roman" panose="02020603050405020304" pitchFamily="18" charset="0"/>
              </a:rPr>
              <a:t>04 2800 2800 </a:t>
            </a:r>
          </a:p>
          <a:p>
            <a:pPr>
              <a:lnSpc>
                <a:spcPct val="120000"/>
              </a:lnSpc>
            </a:pPr>
            <a:r>
              <a:rPr lang="fr-FR" sz="4200" i="1" dirty="0">
                <a:latin typeface="+mn-lt"/>
                <a:ea typeface="Times New Roman" panose="02020603050405020304" pitchFamily="18" charset="0"/>
              </a:rPr>
              <a:t>*</a:t>
            </a:r>
            <a:r>
              <a:rPr lang="fr-FR" sz="42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Garanties assurées par SMERRA – Mutuelle Etudiante, mutuelle soumise aux dispositions du livre II du Code de la mutualité, SIREN 775 648 256, siège social 43 rue </a:t>
            </a:r>
            <a:r>
              <a:rPr lang="fr-FR" sz="4200" i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Jaboulay</a:t>
            </a:r>
            <a:r>
              <a:rPr lang="fr-FR" sz="42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69007 Lyon</a:t>
            </a:r>
          </a:p>
          <a:p>
            <a:pPr>
              <a:lnSpc>
                <a:spcPct val="120000"/>
              </a:lnSpc>
            </a:pPr>
            <a:endParaRPr lang="fr-FR" sz="4400" dirty="0">
              <a:highlight>
                <a:srgbClr val="FFFF00"/>
              </a:highlight>
              <a:latin typeface="+mn-lt"/>
              <a:ea typeface="Times New Roman" panose="02020603050405020304" pitchFamily="18" charset="0"/>
            </a:endParaRPr>
          </a:p>
          <a:p>
            <a:endParaRPr lang="fr-FR" sz="4400" dirty="0">
              <a:latin typeface="+mn-lt"/>
              <a:ea typeface="Times New Roman" panose="02020603050405020304" pitchFamily="18" charset="0"/>
            </a:endParaRPr>
          </a:p>
          <a:p>
            <a:endParaRPr lang="fr-FR" sz="4400" dirty="0">
              <a:latin typeface="+mn-lt"/>
              <a:ea typeface="Times New Roman" panose="02020603050405020304" pitchFamily="18" charset="0"/>
            </a:endParaRPr>
          </a:p>
          <a:p>
            <a:endParaRPr lang="fr-FR" sz="4400" b="1" u="sng" dirty="0">
              <a:latin typeface="+mn-lt"/>
              <a:ea typeface="Times New Roman" panose="02020603050405020304" pitchFamily="18" charset="0"/>
            </a:endParaRPr>
          </a:p>
          <a:p>
            <a:endParaRPr lang="fr-FR" sz="18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28419D1-4D3C-E8F6-385F-FEDFA0DF212D}"/>
              </a:ext>
            </a:extLst>
          </p:cNvPr>
          <p:cNvSpPr txBox="1">
            <a:spLocks/>
          </p:cNvSpPr>
          <p:nvPr/>
        </p:nvSpPr>
        <p:spPr>
          <a:xfrm>
            <a:off x="1359952" y="439897"/>
            <a:ext cx="2881121" cy="307973"/>
          </a:xfrm>
          <a:prstGeom prst="rect">
            <a:avLst/>
          </a:prstGeom>
          <a:solidFill>
            <a:srgbClr val="009CD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200" b="1" dirty="0">
                <a:solidFill>
                  <a:srgbClr val="FFFFFF"/>
                </a:solidFill>
                <a:latin typeface="+mn-lt"/>
              </a:rPr>
              <a:t>COMMUNICATION POUR LES JEUNES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E2B9BC2-EAB3-34C1-DA8A-BFB9AAFCF00A}"/>
              </a:ext>
            </a:extLst>
          </p:cNvPr>
          <p:cNvSpPr txBox="1">
            <a:spLocks/>
          </p:cNvSpPr>
          <p:nvPr/>
        </p:nvSpPr>
        <p:spPr>
          <a:xfrm>
            <a:off x="6280294" y="995115"/>
            <a:ext cx="3673601" cy="307973"/>
          </a:xfrm>
          <a:prstGeom prst="rect">
            <a:avLst/>
          </a:prstGeom>
          <a:solidFill>
            <a:srgbClr val="353D4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b="1" dirty="0">
                <a:solidFill>
                  <a:srgbClr val="FFFFFF"/>
                </a:solidFill>
                <a:latin typeface="+mn-lt"/>
              </a:rPr>
              <a:t>PUBLICATIONS RESEAUX SOCIAUX - JEUNES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AD86CB3-F76C-F566-7D3C-C984AC63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0"/>
          <a:stretch/>
        </p:blipFill>
        <p:spPr>
          <a:xfrm>
            <a:off x="1359952" y="995115"/>
            <a:ext cx="3368614" cy="483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12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83354F-ABFF-FA48-9067-95F4E958BA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9952" y="1111917"/>
            <a:ext cx="9644732" cy="1506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1400" b="1" dirty="0">
                <a:latin typeface="+mn-lt"/>
                <a:ea typeface="Times New Roman" panose="02020603050405020304" pitchFamily="18" charset="0"/>
              </a:rPr>
              <a:t>Contactez-nous :</a:t>
            </a:r>
          </a:p>
          <a:p>
            <a:pPr>
              <a:lnSpc>
                <a:spcPct val="100000"/>
              </a:lnSpc>
            </a:pPr>
            <a:r>
              <a:rPr lang="fr-FR" sz="1200" b="1" dirty="0">
                <a:effectLst/>
                <a:latin typeface="+mn-lt"/>
                <a:ea typeface="Times New Roman" panose="02020603050405020304" pitchFamily="18" charset="0"/>
              </a:rPr>
              <a:t>Direction de la communication </a:t>
            </a:r>
            <a:r>
              <a:rPr lang="fr-FR" sz="1200" b="1" dirty="0">
                <a:latin typeface="+mn-lt"/>
                <a:ea typeface="Times New Roman" panose="02020603050405020304" pitchFamily="18" charset="0"/>
              </a:rPr>
              <a:t>de la Région </a:t>
            </a:r>
          </a:p>
          <a:p>
            <a:pPr>
              <a:lnSpc>
                <a:spcPct val="100000"/>
              </a:lnSpc>
            </a:pPr>
            <a:r>
              <a:rPr lang="fr-FR" sz="1200" dirty="0">
                <a:latin typeface="+mn-lt"/>
                <a:ea typeface="Times New Roman" panose="02020603050405020304" pitchFamily="18" charset="0"/>
                <a:hlinkClick r:id="rId2"/>
              </a:rPr>
              <a:t>m</a:t>
            </a:r>
            <a:r>
              <a:rPr lang="fr-FR" sz="1200" dirty="0">
                <a:effectLst/>
                <a:latin typeface="+mn-lt"/>
                <a:ea typeface="Times New Roman" panose="02020603050405020304" pitchFamily="18" charset="0"/>
                <a:hlinkClick r:id="rId2"/>
              </a:rPr>
              <a:t>ar</a:t>
            </a:r>
            <a:r>
              <a:rPr lang="fr-FR" sz="1200" dirty="0">
                <a:latin typeface="+mn-lt"/>
                <a:ea typeface="Times New Roman" panose="02020603050405020304" pitchFamily="18" charset="0"/>
                <a:hlinkClick r:id="rId2"/>
              </a:rPr>
              <a:t>ine.medail@auvergnerhonealpes.fr</a:t>
            </a:r>
            <a:r>
              <a:rPr lang="fr-FR" sz="1200" dirty="0">
                <a:latin typeface="+mn-lt"/>
                <a:ea typeface="Times New Roman" panose="02020603050405020304" pitchFamily="18" charset="0"/>
              </a:rPr>
              <a:t> – 04 26 73 42 76</a:t>
            </a:r>
          </a:p>
          <a:p>
            <a:pPr>
              <a:lnSpc>
                <a:spcPct val="100000"/>
              </a:lnSpc>
            </a:pPr>
            <a:r>
              <a:rPr lang="fr-FR" sz="1200" dirty="0">
                <a:latin typeface="+mn-lt"/>
                <a:ea typeface="Times New Roman" panose="02020603050405020304" pitchFamily="18" charset="0"/>
                <a:hlinkClick r:id="rId3"/>
              </a:rPr>
              <a:t>s</a:t>
            </a:r>
            <a:r>
              <a:rPr lang="fr-FR" sz="1200" dirty="0">
                <a:effectLst/>
                <a:latin typeface="+mn-lt"/>
                <a:ea typeface="Times New Roman" panose="02020603050405020304" pitchFamily="18" charset="0"/>
                <a:hlinkClick r:id="rId3"/>
              </a:rPr>
              <a:t>andrine.goumard@auvergnerhonealpes.fr</a:t>
            </a:r>
            <a:r>
              <a:rPr lang="fr-FR" sz="1200" dirty="0">
                <a:effectLst/>
                <a:latin typeface="+mn-lt"/>
                <a:ea typeface="Times New Roman" panose="02020603050405020304" pitchFamily="18" charset="0"/>
              </a:rPr>
              <a:t> - </a:t>
            </a:r>
            <a:r>
              <a:rPr lang="fr-FR" sz="1200" dirty="0">
                <a:solidFill>
                  <a:srgbClr val="353D4D"/>
                </a:solidFill>
                <a:effectLst/>
                <a:latin typeface="+mn-lt"/>
                <a:ea typeface="Aptos" panose="020B0004020202020204" pitchFamily="34" charset="0"/>
              </a:rPr>
              <a:t>04 26 73 34 32 </a:t>
            </a:r>
            <a:endParaRPr lang="fr-FR" sz="12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r-FR" sz="44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r-FR" sz="1800" b="1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13CE767-62EF-44FC-4273-FC4971525BD6}"/>
              </a:ext>
            </a:extLst>
          </p:cNvPr>
          <p:cNvSpPr txBox="1">
            <a:spLocks/>
          </p:cNvSpPr>
          <p:nvPr/>
        </p:nvSpPr>
        <p:spPr>
          <a:xfrm>
            <a:off x="1359952" y="163457"/>
            <a:ext cx="7522791" cy="552880"/>
          </a:xfrm>
          <a:prstGeom prst="rect">
            <a:avLst/>
          </a:prstGeom>
          <a:solidFill>
            <a:srgbClr val="009CD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b="0" kern="1200">
                <a:solidFill>
                  <a:srgbClr val="353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200" b="1" dirty="0">
                <a:solidFill>
                  <a:srgbClr val="FFFFFF"/>
                </a:solidFill>
                <a:latin typeface="+mn-lt"/>
              </a:rPr>
              <a:t>VOUS AVEZ DES DEMANDES CONCERNANT LA COMMUNICATION ? BESOIN DE FORMATS SPECIFIQUES ?</a:t>
            </a:r>
          </a:p>
        </p:txBody>
      </p:sp>
    </p:spTree>
    <p:extLst>
      <p:ext uri="{BB962C8B-B14F-4D97-AF65-F5344CB8AC3E}">
        <p14:creationId xmlns:p14="http://schemas.microsoft.com/office/powerpoint/2010/main" val="1329779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843</Words>
  <Application>Microsoft Office PowerPoint</Application>
  <PresentationFormat>Grand écran</PresentationFormat>
  <Paragraphs>87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Graphik Regular</vt:lpstr>
      <vt:lpstr>Times New Roman</vt:lpstr>
      <vt:lpstr>Thème Office</vt:lpstr>
      <vt:lpstr>Ma mutuelle Région Auvergne-Rhône-Alpes</vt:lpstr>
      <vt:lpstr>VISUELS</vt:lpstr>
      <vt:lpstr>BLOC MARQUE</vt:lpstr>
      <vt:lpstr>Présentation PowerPoint</vt:lpstr>
      <vt:lpstr>Présentation PowerPoint</vt:lpstr>
      <vt:lpstr>Communication pour les jeunes de 18 à 30 ans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POBANZ Séverine</dc:creator>
  <cp:lastModifiedBy>MAIRIE</cp:lastModifiedBy>
  <cp:revision>33</cp:revision>
  <cp:lastPrinted>2024-06-27T12:07:33Z</cp:lastPrinted>
  <dcterms:created xsi:type="dcterms:W3CDTF">2021-05-28T08:24:52Z</dcterms:created>
  <dcterms:modified xsi:type="dcterms:W3CDTF">2026-06-16T07:26:32Z</dcterms:modified>
</cp:coreProperties>
</file>